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13" Target="../media/image80.pn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12" Target="../media/image86.pn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93.png" Type="http://schemas.openxmlformats.org/officeDocument/2006/relationships/image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7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0842" y="7525317"/>
            <a:ext cx="5348485" cy="3618394"/>
            <a:chOff x="0" y="0"/>
            <a:chExt cx="1408655" cy="952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8655" cy="952993"/>
            </a:xfrm>
            <a:custGeom>
              <a:avLst/>
              <a:gdLst/>
              <a:ahLst/>
              <a:cxnLst/>
              <a:rect r="r" b="b" t="t" l="l"/>
              <a:pathLst>
                <a:path h="952993" w="1408655">
                  <a:moveTo>
                    <a:pt x="0" y="0"/>
                  </a:moveTo>
                  <a:lnTo>
                    <a:pt x="1408655" y="0"/>
                  </a:lnTo>
                  <a:lnTo>
                    <a:pt x="1408655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8655" cy="99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83514" y="2901658"/>
            <a:ext cx="1327633" cy="1327633"/>
          </a:xfrm>
          <a:custGeom>
            <a:avLst/>
            <a:gdLst/>
            <a:ahLst/>
            <a:cxnLst/>
            <a:rect r="r" b="b" t="t" l="l"/>
            <a:pathLst>
              <a:path h="1327633" w="1327633">
                <a:moveTo>
                  <a:pt x="0" y="0"/>
                </a:moveTo>
                <a:lnTo>
                  <a:pt x="1327633" y="0"/>
                </a:lnTo>
                <a:lnTo>
                  <a:pt x="1327633" y="1327633"/>
                </a:lnTo>
                <a:lnTo>
                  <a:pt x="0" y="13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7072" y="-2408128"/>
            <a:ext cx="5973602" cy="5973602"/>
          </a:xfrm>
          <a:custGeom>
            <a:avLst/>
            <a:gdLst/>
            <a:ahLst/>
            <a:cxnLst/>
            <a:rect r="r" b="b" t="t" l="l"/>
            <a:pathLst>
              <a:path h="5973602" w="5973602">
                <a:moveTo>
                  <a:pt x="0" y="0"/>
                </a:moveTo>
                <a:lnTo>
                  <a:pt x="5973602" y="0"/>
                </a:lnTo>
                <a:lnTo>
                  <a:pt x="5973602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51247" y="4400741"/>
            <a:ext cx="803180" cy="742759"/>
            <a:chOff x="0" y="0"/>
            <a:chExt cx="211537" cy="195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537" cy="195624"/>
            </a:xfrm>
            <a:custGeom>
              <a:avLst/>
              <a:gdLst/>
              <a:ahLst/>
              <a:cxnLst/>
              <a:rect r="r" b="b" t="t" l="l"/>
              <a:pathLst>
                <a:path h="195624" w="211537">
                  <a:moveTo>
                    <a:pt x="0" y="0"/>
                  </a:moveTo>
                  <a:lnTo>
                    <a:pt x="211537" y="0"/>
                  </a:lnTo>
                  <a:lnTo>
                    <a:pt x="211537" y="195624"/>
                  </a:lnTo>
                  <a:lnTo>
                    <a:pt x="0" y="195624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1537" cy="233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619741" cy="2934068"/>
            <a:chOff x="0" y="0"/>
            <a:chExt cx="163224" cy="7727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224" cy="772759"/>
            </a:xfrm>
            <a:custGeom>
              <a:avLst/>
              <a:gdLst/>
              <a:ahLst/>
              <a:cxnLst/>
              <a:rect r="r" b="b" t="t" l="l"/>
              <a:pathLst>
                <a:path h="772759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772759"/>
                  </a:lnTo>
                  <a:lnTo>
                    <a:pt x="0" y="77275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224" cy="810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2933707"/>
            <a:ext cx="619741" cy="1004046"/>
            <a:chOff x="0" y="0"/>
            <a:chExt cx="163224" cy="264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224" cy="264440"/>
            </a:xfrm>
            <a:custGeom>
              <a:avLst/>
              <a:gdLst/>
              <a:ahLst/>
              <a:cxnLst/>
              <a:rect r="r" b="b" t="t" l="l"/>
              <a:pathLst>
                <a:path h="264440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264440"/>
                  </a:lnTo>
                  <a:lnTo>
                    <a:pt x="0" y="26444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3224" cy="302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6668606"/>
            <a:ext cx="12939515" cy="3618394"/>
            <a:chOff x="0" y="0"/>
            <a:chExt cx="3407938" cy="9529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07938" cy="952993"/>
            </a:xfrm>
            <a:custGeom>
              <a:avLst/>
              <a:gdLst/>
              <a:ahLst/>
              <a:cxnLst/>
              <a:rect r="r" b="b" t="t" l="l"/>
              <a:pathLst>
                <a:path h="952993" w="3407938">
                  <a:moveTo>
                    <a:pt x="0" y="0"/>
                  </a:moveTo>
                  <a:lnTo>
                    <a:pt x="3407938" y="0"/>
                  </a:lnTo>
                  <a:lnTo>
                    <a:pt x="3407938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407938" cy="99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67885" y="7117855"/>
            <a:ext cx="143103" cy="2691310"/>
            <a:chOff x="0" y="0"/>
            <a:chExt cx="37690" cy="7088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690" cy="708822"/>
            </a:xfrm>
            <a:custGeom>
              <a:avLst/>
              <a:gdLst/>
              <a:ahLst/>
              <a:cxnLst/>
              <a:rect r="r" b="b" t="t" l="l"/>
              <a:pathLst>
                <a:path h="708822" w="37690">
                  <a:moveTo>
                    <a:pt x="0" y="0"/>
                  </a:moveTo>
                  <a:lnTo>
                    <a:pt x="37690" y="0"/>
                  </a:lnTo>
                  <a:lnTo>
                    <a:pt x="37690" y="708822"/>
                  </a:lnTo>
                  <a:lnTo>
                    <a:pt x="0" y="708822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7690" cy="74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819680" y="7111827"/>
            <a:ext cx="1588154" cy="1674467"/>
          </a:xfrm>
          <a:custGeom>
            <a:avLst/>
            <a:gdLst/>
            <a:ahLst/>
            <a:cxnLst/>
            <a:rect r="r" b="b" t="t" l="l"/>
            <a:pathLst>
              <a:path h="1674467" w="1588154">
                <a:moveTo>
                  <a:pt x="0" y="0"/>
                </a:moveTo>
                <a:lnTo>
                  <a:pt x="1588154" y="0"/>
                </a:lnTo>
                <a:lnTo>
                  <a:pt x="1588154" y="1674466"/>
                </a:lnTo>
                <a:lnTo>
                  <a:pt x="0" y="1674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57285" y="2577021"/>
            <a:ext cx="9789787" cy="375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9"/>
              </a:lnSpc>
            </a:pPr>
            <a:r>
              <a:rPr lang="en-US" sz="8330">
                <a:solidFill>
                  <a:srgbClr val="000000"/>
                </a:solidFill>
                <a:latin typeface="Glacial Indifference Bold"/>
              </a:rPr>
              <a:t>PENJELASAN PERHITUNGAN KONVERSI MATRIKS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59328" y="9006102"/>
            <a:ext cx="3987020" cy="65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5"/>
              </a:lnSpc>
            </a:pPr>
            <a:r>
              <a:rPr lang="en-US" sz="2154" spc="107">
                <a:solidFill>
                  <a:srgbClr val="000000"/>
                </a:solidFill>
                <a:latin typeface="Glacial Indifference"/>
              </a:rPr>
              <a:t>INSTITUT TEKNOLOGI BACHARUDDIN JUSUF HABIBIE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7885" y="1341590"/>
            <a:ext cx="871865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 spc="439">
                <a:solidFill>
                  <a:srgbClr val="5DA295"/>
                </a:solidFill>
                <a:latin typeface="Glacial Indifference Bold"/>
              </a:rPr>
              <a:t>ALJABAR LINEAR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76921" y="7078451"/>
            <a:ext cx="50568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76921" y="7882385"/>
            <a:ext cx="800962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Indah Mardiyah Usman Isah / 221011026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Melisah / 221011058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Nurul Nisa Abdul Salam / 221011094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27940" y="-15903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6072216" y="2095786"/>
            <a:ext cx="1078817" cy="94396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885340" y="3108053"/>
            <a:ext cx="695300" cy="608388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38804" y="8877554"/>
            <a:ext cx="934267" cy="934267"/>
          </a:xfrm>
          <a:custGeom>
            <a:avLst/>
            <a:gdLst/>
            <a:ahLst/>
            <a:cxnLst/>
            <a:rect r="r" b="b" t="t" l="l"/>
            <a:pathLst>
              <a:path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5937" y="2665804"/>
            <a:ext cx="7004563" cy="4281285"/>
          </a:xfrm>
          <a:custGeom>
            <a:avLst/>
            <a:gdLst/>
            <a:ahLst/>
            <a:cxnLst/>
            <a:rect r="r" b="b" t="t" l="l"/>
            <a:pathLst>
              <a:path h="4281285" w="7004563">
                <a:moveTo>
                  <a:pt x="0" y="0"/>
                </a:moveTo>
                <a:lnTo>
                  <a:pt x="7004563" y="0"/>
                </a:lnTo>
                <a:lnTo>
                  <a:pt x="7004563" y="4281285"/>
                </a:lnTo>
                <a:lnTo>
                  <a:pt x="0" y="4281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609" t="-59944" r="-126647" b="-1228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63948" y="2524463"/>
            <a:ext cx="3771652" cy="4563967"/>
          </a:xfrm>
          <a:custGeom>
            <a:avLst/>
            <a:gdLst/>
            <a:ahLst/>
            <a:cxnLst/>
            <a:rect r="r" b="b" t="t" l="l"/>
            <a:pathLst>
              <a:path h="4563967" w="3771652">
                <a:moveTo>
                  <a:pt x="0" y="0"/>
                </a:moveTo>
                <a:lnTo>
                  <a:pt x="3771652" y="0"/>
                </a:lnTo>
                <a:lnTo>
                  <a:pt x="3771652" y="4563967"/>
                </a:lnTo>
                <a:lnTo>
                  <a:pt x="0" y="4563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6868" t="-72873" r="-223020" b="-3160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84330" y="2472286"/>
            <a:ext cx="1777701" cy="4668321"/>
          </a:xfrm>
          <a:custGeom>
            <a:avLst/>
            <a:gdLst/>
            <a:ahLst/>
            <a:cxnLst/>
            <a:rect r="r" b="b" t="t" l="l"/>
            <a:pathLst>
              <a:path h="4668321" w="1777701">
                <a:moveTo>
                  <a:pt x="0" y="0"/>
                </a:moveTo>
                <a:lnTo>
                  <a:pt x="1777700" y="0"/>
                </a:lnTo>
                <a:lnTo>
                  <a:pt x="1777700" y="4668321"/>
                </a:lnTo>
                <a:lnTo>
                  <a:pt x="0" y="4668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667" t="-50479" r="-480272" b="-2378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42354" y="2472286"/>
            <a:ext cx="1745294" cy="4668321"/>
          </a:xfrm>
          <a:custGeom>
            <a:avLst/>
            <a:gdLst/>
            <a:ahLst/>
            <a:cxnLst/>
            <a:rect r="r" b="b" t="t" l="l"/>
            <a:pathLst>
              <a:path h="4668321" w="1745294">
                <a:moveTo>
                  <a:pt x="0" y="0"/>
                </a:moveTo>
                <a:lnTo>
                  <a:pt x="1745294" y="0"/>
                </a:lnTo>
                <a:lnTo>
                  <a:pt x="1745294" y="4668321"/>
                </a:lnTo>
                <a:lnTo>
                  <a:pt x="0" y="4668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0095" t="-55922" r="-493431" b="-19278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0" y="7035575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4"/>
                </a:lnTo>
                <a:lnTo>
                  <a:pt x="0" y="107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6292" y="1974625"/>
            <a:ext cx="10531750" cy="1698785"/>
          </a:xfrm>
          <a:custGeom>
            <a:avLst/>
            <a:gdLst/>
            <a:ahLst/>
            <a:cxnLst/>
            <a:rect r="r" b="b" t="t" l="l"/>
            <a:pathLst>
              <a:path h="1698785" w="10531750">
                <a:moveTo>
                  <a:pt x="0" y="0"/>
                </a:moveTo>
                <a:lnTo>
                  <a:pt x="10531750" y="0"/>
                </a:lnTo>
                <a:lnTo>
                  <a:pt x="10531750" y="1698786"/>
                </a:lnTo>
                <a:lnTo>
                  <a:pt x="0" y="1698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32" t="-137900" r="-73920" b="-41091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02167" y="4217412"/>
            <a:ext cx="3920046" cy="5150435"/>
          </a:xfrm>
          <a:custGeom>
            <a:avLst/>
            <a:gdLst/>
            <a:ahLst/>
            <a:cxnLst/>
            <a:rect r="r" b="b" t="t" l="l"/>
            <a:pathLst>
              <a:path h="5150435" w="3920046">
                <a:moveTo>
                  <a:pt x="0" y="0"/>
                </a:moveTo>
                <a:lnTo>
                  <a:pt x="3920045" y="0"/>
                </a:lnTo>
                <a:lnTo>
                  <a:pt x="3920045" y="5150435"/>
                </a:lnTo>
                <a:lnTo>
                  <a:pt x="0" y="5150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9743" t="-66391" r="-301676" b="-6968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4217412"/>
            <a:ext cx="2025110" cy="5312021"/>
          </a:xfrm>
          <a:custGeom>
            <a:avLst/>
            <a:gdLst/>
            <a:ahLst/>
            <a:cxnLst/>
            <a:rect r="r" b="b" t="t" l="l"/>
            <a:pathLst>
              <a:path h="5312021" w="2025110">
                <a:moveTo>
                  <a:pt x="0" y="0"/>
                </a:moveTo>
                <a:lnTo>
                  <a:pt x="2025110" y="0"/>
                </a:lnTo>
                <a:lnTo>
                  <a:pt x="2025110" y="5312021"/>
                </a:lnTo>
                <a:lnTo>
                  <a:pt x="0" y="5312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9433" t="-55421" r="-462826" b="-1439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60300" y="4217412"/>
            <a:ext cx="2150425" cy="5312021"/>
          </a:xfrm>
          <a:custGeom>
            <a:avLst/>
            <a:gdLst/>
            <a:ahLst/>
            <a:cxnLst/>
            <a:rect r="r" b="b" t="t" l="l"/>
            <a:pathLst>
              <a:path h="5312021" w="2150425">
                <a:moveTo>
                  <a:pt x="0" y="0"/>
                </a:moveTo>
                <a:lnTo>
                  <a:pt x="2150425" y="0"/>
                </a:lnTo>
                <a:lnTo>
                  <a:pt x="2150425" y="5312021"/>
                </a:lnTo>
                <a:lnTo>
                  <a:pt x="0" y="53120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43958" t="-64601" r="-483223" b="-236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61594" y="304800"/>
            <a:ext cx="795145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Lightness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9915" y="8963025"/>
            <a:ext cx="4752692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67565" y="3863911"/>
            <a:ext cx="6891735" cy="182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C</a:t>
            </a:r>
            <a:r>
              <a:rPr lang="en-US" sz="2591">
                <a:solidFill>
                  <a:srgbClr val="000000"/>
                </a:solidFill>
                <a:latin typeface="Glacial Indifference"/>
              </a:rPr>
              <a:t>ara mendapatkan matriks metode lightness adalah dengan menambahkan nilai max dan nilai min dari nilai RGB dibagi 2.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Grayscale = (max(R, G , B)) + (min(R, G , B)) ∗ 0.5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7565" y="5879230"/>
            <a:ext cx="2752656" cy="27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Contoh: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nilai max = 199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nilai min = 185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jadi,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199 + 185 = 384</a:t>
            </a:r>
          </a:p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384 / 2 = 192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29770" y="6283339"/>
            <a:ext cx="4464532" cy="182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7"/>
              </a:lnSpc>
            </a:pPr>
            <a:r>
              <a:rPr lang="en-US" sz="2591">
                <a:solidFill>
                  <a:srgbClr val="000000"/>
                </a:solidFill>
                <a:latin typeface="Glacial Indifference"/>
              </a:rPr>
              <a:t>Jadi, hasil dari matriks yang saya tampilkan pada Metode Lightness berada pada baris 1, kolom ke 1, 2, dan 3.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453479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770983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4072" y="2101639"/>
            <a:ext cx="9372267" cy="2743132"/>
          </a:xfrm>
          <a:custGeom>
            <a:avLst/>
            <a:gdLst/>
            <a:ahLst/>
            <a:cxnLst/>
            <a:rect r="r" b="b" t="t" l="l"/>
            <a:pathLst>
              <a:path h="2743132" w="9372267">
                <a:moveTo>
                  <a:pt x="0" y="0"/>
                </a:moveTo>
                <a:lnTo>
                  <a:pt x="9372267" y="0"/>
                </a:lnTo>
                <a:lnTo>
                  <a:pt x="9372267" y="2743132"/>
                </a:lnTo>
                <a:lnTo>
                  <a:pt x="0" y="2743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7787" t="-243905" r="-148081" b="-301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42809" y="5270632"/>
            <a:ext cx="3093530" cy="4084464"/>
          </a:xfrm>
          <a:custGeom>
            <a:avLst/>
            <a:gdLst/>
            <a:ahLst/>
            <a:cxnLst/>
            <a:rect r="r" b="b" t="t" l="l"/>
            <a:pathLst>
              <a:path h="4084464" w="3093530">
                <a:moveTo>
                  <a:pt x="0" y="0"/>
                </a:moveTo>
                <a:lnTo>
                  <a:pt x="3093530" y="0"/>
                </a:lnTo>
                <a:lnTo>
                  <a:pt x="3093530" y="4084465"/>
                </a:lnTo>
                <a:lnTo>
                  <a:pt x="0" y="4084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564" t="-99020" r="-411572" b="-3705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4072" y="5270632"/>
            <a:ext cx="5807326" cy="2430962"/>
          </a:xfrm>
          <a:custGeom>
            <a:avLst/>
            <a:gdLst/>
            <a:ahLst/>
            <a:cxnLst/>
            <a:rect r="r" b="b" t="t" l="l"/>
            <a:pathLst>
              <a:path h="2430962" w="5807326">
                <a:moveTo>
                  <a:pt x="0" y="0"/>
                </a:moveTo>
                <a:lnTo>
                  <a:pt x="5807325" y="0"/>
                </a:lnTo>
                <a:lnTo>
                  <a:pt x="5807325" y="2430963"/>
                </a:lnTo>
                <a:lnTo>
                  <a:pt x="0" y="2430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824" t="-138979" r="-67824" b="-7752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86864" y="304800"/>
            <a:ext cx="771427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42285" y="1981612"/>
            <a:ext cx="698805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Cara mendapatkan nilai matriks metode average adalah dengan menambahkan nilai tiap baris RGB dan dibagi 3.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Rumus Grayscale = </a:t>
            </a:r>
            <a:r>
              <a:rPr lang="en-US" sz="3000" u="sng">
                <a:solidFill>
                  <a:srgbClr val="000000"/>
                </a:solidFill>
                <a:latin typeface="Glacial Indifference"/>
              </a:rPr>
              <a:t>(R + G + B)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                                    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42285" y="4706911"/>
            <a:ext cx="6689188" cy="350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Glacial Indifference"/>
              </a:rPr>
              <a:t>Contoh yang saya ambil pada baris kedua</a:t>
            </a: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Glacial Indifference"/>
              </a:rPr>
              <a:t>201 + 203 + 189 = 593</a:t>
            </a: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Glacial Indifference"/>
              </a:rPr>
              <a:t>593 / 3 = 197</a:t>
            </a: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Glacial Indifference"/>
              </a:rPr>
              <a:t>Jadi, hasil dari matriks yang saya gunakan pada Metode Average berada pada baris 1 kolom ke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324082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1"/>
                </a:lnTo>
                <a:lnTo>
                  <a:pt x="0" y="406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944037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447006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-129397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748157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641585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4"/>
                </a:lnTo>
                <a:lnTo>
                  <a:pt x="0" y="107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520219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077841"/>
            <a:ext cx="9420377" cy="2570072"/>
          </a:xfrm>
          <a:custGeom>
            <a:avLst/>
            <a:gdLst/>
            <a:ahLst/>
            <a:cxnLst/>
            <a:rect r="r" b="b" t="t" l="l"/>
            <a:pathLst>
              <a:path h="2570072" w="9420377">
                <a:moveTo>
                  <a:pt x="0" y="0"/>
                </a:moveTo>
                <a:lnTo>
                  <a:pt x="9420377" y="0"/>
                </a:lnTo>
                <a:lnTo>
                  <a:pt x="9420377" y="2570072"/>
                </a:lnTo>
                <a:lnTo>
                  <a:pt x="0" y="2570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485" t="-265532" r="-192826" b="-2804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74268" y="5014103"/>
            <a:ext cx="2909241" cy="3819851"/>
          </a:xfrm>
          <a:custGeom>
            <a:avLst/>
            <a:gdLst/>
            <a:ahLst/>
            <a:cxnLst/>
            <a:rect r="r" b="b" t="t" l="l"/>
            <a:pathLst>
              <a:path h="3819851" w="2909241">
                <a:moveTo>
                  <a:pt x="0" y="0"/>
                </a:moveTo>
                <a:lnTo>
                  <a:pt x="2909240" y="0"/>
                </a:lnTo>
                <a:lnTo>
                  <a:pt x="2909240" y="3819851"/>
                </a:lnTo>
                <a:lnTo>
                  <a:pt x="0" y="3819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127" t="-84455" r="-412193" b="-5301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3261" y="5014103"/>
            <a:ext cx="6707044" cy="1860575"/>
          </a:xfrm>
          <a:custGeom>
            <a:avLst/>
            <a:gdLst/>
            <a:ahLst/>
            <a:cxnLst/>
            <a:rect r="r" b="b" t="t" l="l"/>
            <a:pathLst>
              <a:path h="1860575" w="6707044">
                <a:moveTo>
                  <a:pt x="0" y="0"/>
                </a:moveTo>
                <a:lnTo>
                  <a:pt x="6707044" y="0"/>
                </a:lnTo>
                <a:lnTo>
                  <a:pt x="6707044" y="1860575"/>
                </a:lnTo>
                <a:lnTo>
                  <a:pt x="0" y="1860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1990" t="-301796" r="-96866" b="-16336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25277" y="175403"/>
            <a:ext cx="863744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833628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6181" y="2011166"/>
            <a:ext cx="7174654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Cara mendapatkan nilai matriks pada Metode Luminosity /Weighted Average gunakan rumus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Grayscale Luminosity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(0.2126 × R) + (0.7152 × G ) + (0.0722 × B)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6181" y="5291362"/>
            <a:ext cx="7081990" cy="14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7"/>
              </a:lnSpc>
            </a:pPr>
            <a:r>
              <a:rPr lang="en-US" sz="2705">
                <a:solidFill>
                  <a:srgbClr val="000000"/>
                </a:solidFill>
                <a:latin typeface="Glacial Indifference"/>
              </a:rPr>
              <a:t>Contoh:</a:t>
            </a:r>
          </a:p>
          <a:p>
            <a:pPr>
              <a:lnSpc>
                <a:spcPts val="3787"/>
              </a:lnSpc>
            </a:pPr>
            <a:r>
              <a:rPr lang="en-US" sz="2705">
                <a:solidFill>
                  <a:srgbClr val="000000"/>
                </a:solidFill>
                <a:latin typeface="Glacial Indifference"/>
                <a:ea typeface="Glacial Indifference"/>
              </a:rPr>
              <a:t>(0.2126 × 201) + (0.7152 × 203) + (0.0722 × 185)</a:t>
            </a:r>
          </a:p>
          <a:p>
            <a:pPr>
              <a:lnSpc>
                <a:spcPts val="3787"/>
              </a:lnSpc>
            </a:pPr>
            <a:r>
              <a:rPr lang="en-US" sz="2705">
                <a:solidFill>
                  <a:srgbClr val="000000"/>
                </a:solidFill>
                <a:latin typeface="Glacial Indifference"/>
              </a:rPr>
              <a:t>= 201,2752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196" y="7259383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879339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511705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-194096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683458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9812" y="6576887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455520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3"/>
                </a:lnTo>
                <a:lnTo>
                  <a:pt x="0" y="1452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995509"/>
            <a:ext cx="9690537" cy="2339149"/>
          </a:xfrm>
          <a:custGeom>
            <a:avLst/>
            <a:gdLst/>
            <a:ahLst/>
            <a:cxnLst/>
            <a:rect r="r" b="b" t="t" l="l"/>
            <a:pathLst>
              <a:path h="2339149" w="9690537">
                <a:moveTo>
                  <a:pt x="0" y="0"/>
                </a:moveTo>
                <a:lnTo>
                  <a:pt x="9690537" y="0"/>
                </a:lnTo>
                <a:lnTo>
                  <a:pt x="9690537" y="2339149"/>
                </a:lnTo>
                <a:lnTo>
                  <a:pt x="0" y="2339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48" t="-253705" r="-170641" b="-32159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25984" y="4821404"/>
            <a:ext cx="3432073" cy="4571188"/>
          </a:xfrm>
          <a:custGeom>
            <a:avLst/>
            <a:gdLst/>
            <a:ahLst/>
            <a:cxnLst/>
            <a:rect r="r" b="b" t="t" l="l"/>
            <a:pathLst>
              <a:path h="4571188" w="3432073">
                <a:moveTo>
                  <a:pt x="0" y="0"/>
                </a:moveTo>
                <a:lnTo>
                  <a:pt x="3432073" y="0"/>
                </a:lnTo>
                <a:lnTo>
                  <a:pt x="3432073" y="4571188"/>
                </a:lnTo>
                <a:lnTo>
                  <a:pt x="0" y="4571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156" t="-96783" r="-414392" b="-382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4648952"/>
            <a:ext cx="5289294" cy="1495713"/>
          </a:xfrm>
          <a:custGeom>
            <a:avLst/>
            <a:gdLst/>
            <a:ahLst/>
            <a:cxnLst/>
            <a:rect r="r" b="b" t="t" l="l"/>
            <a:pathLst>
              <a:path h="1495713" w="5289294">
                <a:moveTo>
                  <a:pt x="0" y="0"/>
                </a:moveTo>
                <a:lnTo>
                  <a:pt x="5289294" y="0"/>
                </a:lnTo>
                <a:lnTo>
                  <a:pt x="5289294" y="1495712"/>
                </a:lnTo>
                <a:lnTo>
                  <a:pt x="0" y="14957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1678" t="-378505" r="-247006" b="-39411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26988" y="110704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768929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78540" y="1938359"/>
            <a:ext cx="6607005" cy="244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  <a:ea typeface="Glacial Indifference"/>
              </a:rPr>
              <a:t>Cara mendapatkan nilai matriks pada Metode Luminosity/Weighted Average gunakan rumus Grayscale Weighted Average = (0.299 × R) + (0.587 × G ) + (0.114 × B)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8540" y="4914729"/>
            <a:ext cx="6607005" cy="146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</a:rPr>
              <a:t>Contoh:</a:t>
            </a:r>
          </a:p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  <a:ea typeface="Glacial Indifference"/>
              </a:rPr>
              <a:t>(0.299 × 201) + (0.587 × 203) + (0.114 × 189)</a:t>
            </a:r>
          </a:p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</a:rPr>
              <a:t>= 200,35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029700"/>
            <a:ext cx="4072345" cy="4066842"/>
          </a:xfrm>
          <a:custGeom>
            <a:avLst/>
            <a:gdLst/>
            <a:ahLst/>
            <a:cxnLst/>
            <a:rect r="r" b="b" t="t" l="l"/>
            <a:pathLst>
              <a:path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4729434" y="-317609"/>
            <a:ext cx="4180831" cy="3386473"/>
          </a:xfrm>
          <a:custGeom>
            <a:avLst/>
            <a:gdLst/>
            <a:ahLst/>
            <a:cxnLst/>
            <a:rect r="r" b="b" t="t" l="l"/>
            <a:pathLst>
              <a:path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072345" y="8877554"/>
            <a:ext cx="1072583" cy="1072583"/>
          </a:xfrm>
          <a:custGeom>
            <a:avLst/>
            <a:gdLst/>
            <a:ahLst/>
            <a:cxnLst/>
            <a:rect r="r" b="b" t="t" l="l"/>
            <a:pathLst>
              <a:path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23509" y="649617"/>
            <a:ext cx="1792620" cy="1452022"/>
          </a:xfrm>
          <a:custGeom>
            <a:avLst/>
            <a:gdLst/>
            <a:ahLst/>
            <a:cxnLst/>
            <a:rect r="r" b="b" t="t" l="l"/>
            <a:pathLst>
              <a:path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60849" y="2539789"/>
            <a:ext cx="5039873" cy="5470743"/>
          </a:xfrm>
          <a:custGeom>
            <a:avLst/>
            <a:gdLst/>
            <a:ahLst/>
            <a:cxnLst/>
            <a:rect r="r" b="b" t="t" l="l"/>
            <a:pathLst>
              <a:path h="5470743" w="5039873">
                <a:moveTo>
                  <a:pt x="0" y="0"/>
                </a:moveTo>
                <a:lnTo>
                  <a:pt x="5039873" y="0"/>
                </a:lnTo>
                <a:lnTo>
                  <a:pt x="5039873" y="5470743"/>
                </a:lnTo>
                <a:lnTo>
                  <a:pt x="0" y="5470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380036"/>
            <a:ext cx="9288723" cy="3998789"/>
          </a:xfrm>
          <a:custGeom>
            <a:avLst/>
            <a:gdLst/>
            <a:ahLst/>
            <a:cxnLst/>
            <a:rect r="r" b="b" t="t" l="l"/>
            <a:pathLst>
              <a:path h="3998789" w="9288723">
                <a:moveTo>
                  <a:pt x="0" y="0"/>
                </a:moveTo>
                <a:lnTo>
                  <a:pt x="9288723" y="0"/>
                </a:lnTo>
                <a:lnTo>
                  <a:pt x="9288723" y="3998789"/>
                </a:lnTo>
                <a:lnTo>
                  <a:pt x="0" y="3998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44222" y="4667069"/>
            <a:ext cx="3528840" cy="4971977"/>
          </a:xfrm>
          <a:custGeom>
            <a:avLst/>
            <a:gdLst/>
            <a:ahLst/>
            <a:cxnLst/>
            <a:rect r="r" b="b" t="t" l="l"/>
            <a:pathLst>
              <a:path h="4971977" w="3528840">
                <a:moveTo>
                  <a:pt x="0" y="0"/>
                </a:moveTo>
                <a:lnTo>
                  <a:pt x="3528840" y="0"/>
                </a:lnTo>
                <a:lnTo>
                  <a:pt x="3528840" y="4971977"/>
                </a:lnTo>
                <a:lnTo>
                  <a:pt x="0" y="4971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83624" y="4777628"/>
            <a:ext cx="2569042" cy="4898271"/>
          </a:xfrm>
          <a:custGeom>
            <a:avLst/>
            <a:gdLst/>
            <a:ahLst/>
            <a:cxnLst/>
            <a:rect r="r" b="b" t="t" l="l"/>
            <a:pathLst>
              <a:path h="4898271" w="2569042">
                <a:moveTo>
                  <a:pt x="0" y="0"/>
                </a:moveTo>
                <a:lnTo>
                  <a:pt x="2569041" y="0"/>
                </a:lnTo>
                <a:lnTo>
                  <a:pt x="2569041" y="4898271"/>
                </a:lnTo>
                <a:lnTo>
                  <a:pt x="0" y="4898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21" r="0" b="-32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699" y="0"/>
            <a:ext cx="18288000" cy="10073435"/>
            <a:chOff x="0" y="0"/>
            <a:chExt cx="4816593" cy="2653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53086"/>
            </a:xfrm>
            <a:custGeom>
              <a:avLst/>
              <a:gdLst/>
              <a:ahLst/>
              <a:cxnLst/>
              <a:rect r="r" b="b" t="t" l="l"/>
              <a:pathLst>
                <a:path h="26530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53086"/>
                  </a:lnTo>
                  <a:lnTo>
                    <a:pt x="0" y="2653086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691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887160" y="8077599"/>
            <a:ext cx="5644923" cy="5644923"/>
          </a:xfrm>
          <a:custGeom>
            <a:avLst/>
            <a:gdLst/>
            <a:ahLst/>
            <a:cxnLst/>
            <a:rect r="r" b="b" t="t" l="l"/>
            <a:pathLst>
              <a:path h="5644923" w="5644923">
                <a:moveTo>
                  <a:pt x="0" y="0"/>
                </a:moveTo>
                <a:lnTo>
                  <a:pt x="5644923" y="0"/>
                </a:lnTo>
                <a:lnTo>
                  <a:pt x="5644923" y="5644923"/>
                </a:lnTo>
                <a:lnTo>
                  <a:pt x="0" y="5644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4699" y="9992561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499301" y="8796681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327450" y="-3077825"/>
            <a:ext cx="3734303" cy="3936024"/>
          </a:xfrm>
          <a:custGeom>
            <a:avLst/>
            <a:gdLst/>
            <a:ahLst/>
            <a:cxnLst/>
            <a:rect r="r" b="b" t="t" l="l"/>
            <a:pathLst>
              <a:path h="3936024" w="3734303">
                <a:moveTo>
                  <a:pt x="0" y="0"/>
                </a:moveTo>
                <a:lnTo>
                  <a:pt x="3734303" y="0"/>
                </a:lnTo>
                <a:lnTo>
                  <a:pt x="3734303" y="3936024"/>
                </a:lnTo>
                <a:lnTo>
                  <a:pt x="0" y="3936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66326" y="858199"/>
            <a:ext cx="966252" cy="966252"/>
          </a:xfrm>
          <a:custGeom>
            <a:avLst/>
            <a:gdLst/>
            <a:ahLst/>
            <a:cxnLst/>
            <a:rect r="r" b="b" t="t" l="l"/>
            <a:pathLst>
              <a:path h="966252" w="966252">
                <a:moveTo>
                  <a:pt x="0" y="0"/>
                </a:moveTo>
                <a:lnTo>
                  <a:pt x="966252" y="0"/>
                </a:lnTo>
                <a:lnTo>
                  <a:pt x="966252" y="966252"/>
                </a:lnTo>
                <a:lnTo>
                  <a:pt x="0" y="966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449452" y="1113050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33727" y="4133713"/>
            <a:ext cx="3710658" cy="4746191"/>
          </a:xfrm>
          <a:custGeom>
            <a:avLst/>
            <a:gdLst/>
            <a:ahLst/>
            <a:cxnLst/>
            <a:rect r="r" b="b" t="t" l="l"/>
            <a:pathLst>
              <a:path h="4746191" w="3710658">
                <a:moveTo>
                  <a:pt x="0" y="0"/>
                </a:moveTo>
                <a:lnTo>
                  <a:pt x="3710658" y="0"/>
                </a:lnTo>
                <a:lnTo>
                  <a:pt x="3710658" y="4746191"/>
                </a:lnTo>
                <a:lnTo>
                  <a:pt x="0" y="4746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9382" y="1341325"/>
            <a:ext cx="11582195" cy="2178957"/>
          </a:xfrm>
          <a:custGeom>
            <a:avLst/>
            <a:gdLst/>
            <a:ahLst/>
            <a:cxnLst/>
            <a:rect r="r" b="b" t="t" l="l"/>
            <a:pathLst>
              <a:path h="2178957" w="11582195">
                <a:moveTo>
                  <a:pt x="0" y="0"/>
                </a:moveTo>
                <a:lnTo>
                  <a:pt x="11582195" y="0"/>
                </a:lnTo>
                <a:lnTo>
                  <a:pt x="11582195" y="2178957"/>
                </a:lnTo>
                <a:lnTo>
                  <a:pt x="0" y="2178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85671" y="2480026"/>
            <a:ext cx="2718099" cy="4955845"/>
          </a:xfrm>
          <a:custGeom>
            <a:avLst/>
            <a:gdLst/>
            <a:ahLst/>
            <a:cxnLst/>
            <a:rect r="r" b="b" t="t" l="l"/>
            <a:pathLst>
              <a:path h="4955845" w="2718099">
                <a:moveTo>
                  <a:pt x="0" y="0"/>
                </a:moveTo>
                <a:lnTo>
                  <a:pt x="2718099" y="0"/>
                </a:lnTo>
                <a:lnTo>
                  <a:pt x="2718099" y="4955845"/>
                </a:lnTo>
                <a:lnTo>
                  <a:pt x="0" y="495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27450" y="2480026"/>
            <a:ext cx="2648611" cy="4955845"/>
          </a:xfrm>
          <a:custGeom>
            <a:avLst/>
            <a:gdLst/>
            <a:ahLst/>
            <a:cxnLst/>
            <a:rect r="r" b="b" t="t" l="l"/>
            <a:pathLst>
              <a:path h="4955845" w="2648611">
                <a:moveTo>
                  <a:pt x="0" y="0"/>
                </a:moveTo>
                <a:lnTo>
                  <a:pt x="2648610" y="0"/>
                </a:lnTo>
                <a:lnTo>
                  <a:pt x="2648610" y="4955845"/>
                </a:lnTo>
                <a:lnTo>
                  <a:pt x="0" y="49558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65216" y="8882152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03574" y="-135050"/>
            <a:ext cx="795145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Lightness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382" y="4542458"/>
            <a:ext cx="7886427" cy="54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000000"/>
                </a:solidFill>
                <a:latin typeface="Canva Sans Bold"/>
              </a:rPr>
              <a:t>M</a:t>
            </a:r>
            <a:r>
              <a:rPr lang="en-US" sz="1625">
                <a:solidFill>
                  <a:srgbClr val="000000"/>
                </a:solidFill>
                <a:latin typeface="Canva Sans Bold"/>
              </a:rPr>
              <a:t>etode lightness menambahkan nilai max dan nilai min dari nilai RGB dibagi 2. </a:t>
            </a:r>
          </a:p>
          <a:p>
            <a:pPr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000000"/>
                </a:solidFill>
                <a:latin typeface="Canva Sans Bold"/>
              </a:rPr>
              <a:t>Grayscale = (max(R, G , B)) + (min(R, G , B)) ∗ 0.5 = 162 + 85 = 247/2 = 123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478" y="5676923"/>
            <a:ext cx="3318038" cy="17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Contoh: baris pertama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Nilai Max= 217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Nilai Min= 171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Bold"/>
              </a:rPr>
              <a:t>Jadi, (217+171)*1/2 = 194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86677" y="7578746"/>
            <a:ext cx="5323802" cy="98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Jadi Jadi, hasil dari matriks yang saya tampilkan pada Metode Lightness berada pada baris 1, kolom ke 1,2,3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912" y="8703294"/>
            <a:ext cx="4384217" cy="3551216"/>
          </a:xfrm>
          <a:custGeom>
            <a:avLst/>
            <a:gdLst/>
            <a:ahLst/>
            <a:cxnLst/>
            <a:rect r="r" b="b" t="t" l="l"/>
            <a:pathLst>
              <a:path h="3551216" w="4384217">
                <a:moveTo>
                  <a:pt x="0" y="0"/>
                </a:moveTo>
                <a:lnTo>
                  <a:pt x="4384216" y="0"/>
                </a:lnTo>
                <a:lnTo>
                  <a:pt x="4384216" y="3551215"/>
                </a:lnTo>
                <a:lnTo>
                  <a:pt x="0" y="355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63054" y="0"/>
            <a:ext cx="18618927" cy="10287000"/>
            <a:chOff x="0" y="0"/>
            <a:chExt cx="490375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0375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03750">
                  <a:moveTo>
                    <a:pt x="0" y="0"/>
                  </a:moveTo>
                  <a:lnTo>
                    <a:pt x="4903750" y="0"/>
                  </a:lnTo>
                  <a:lnTo>
                    <a:pt x="49037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0375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21695" y="0"/>
            <a:ext cx="1206502" cy="1206502"/>
          </a:xfrm>
          <a:custGeom>
            <a:avLst/>
            <a:gdLst/>
            <a:ahLst/>
            <a:cxnLst/>
            <a:rect r="r" b="b" t="t" l="l"/>
            <a:pathLst>
              <a:path h="1206502" w="1206502">
                <a:moveTo>
                  <a:pt x="0" y="0"/>
                </a:moveTo>
                <a:lnTo>
                  <a:pt x="1206502" y="0"/>
                </a:lnTo>
                <a:lnTo>
                  <a:pt x="1206502" y="1206502"/>
                </a:lnTo>
                <a:lnTo>
                  <a:pt x="0" y="120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8399" y="8877554"/>
            <a:ext cx="1140601" cy="1140601"/>
          </a:xfrm>
          <a:custGeom>
            <a:avLst/>
            <a:gdLst/>
            <a:ahLst/>
            <a:cxnLst/>
            <a:rect r="r" b="b" t="t" l="l"/>
            <a:pathLst>
              <a:path h="1140601" w="1140601">
                <a:moveTo>
                  <a:pt x="0" y="0"/>
                </a:moveTo>
                <a:lnTo>
                  <a:pt x="1140602" y="0"/>
                </a:lnTo>
                <a:lnTo>
                  <a:pt x="1140602" y="1140601"/>
                </a:lnTo>
                <a:lnTo>
                  <a:pt x="0" y="114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08261" y="9258300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71893" y="3820888"/>
            <a:ext cx="2817902" cy="3300478"/>
          </a:xfrm>
          <a:custGeom>
            <a:avLst/>
            <a:gdLst/>
            <a:ahLst/>
            <a:cxnLst/>
            <a:rect r="r" b="b" t="t" l="l"/>
            <a:pathLst>
              <a:path h="3300478" w="2817902">
                <a:moveTo>
                  <a:pt x="0" y="0"/>
                </a:moveTo>
                <a:lnTo>
                  <a:pt x="2817902" y="0"/>
                </a:lnTo>
                <a:lnTo>
                  <a:pt x="2817902" y="3300478"/>
                </a:lnTo>
                <a:lnTo>
                  <a:pt x="0" y="3300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9068" y="1783445"/>
            <a:ext cx="8797012" cy="2344761"/>
          </a:xfrm>
          <a:custGeom>
            <a:avLst/>
            <a:gdLst/>
            <a:ahLst/>
            <a:cxnLst/>
            <a:rect r="r" b="b" t="t" l="l"/>
            <a:pathLst>
              <a:path h="2344761" w="8797012">
                <a:moveTo>
                  <a:pt x="0" y="0"/>
                </a:moveTo>
                <a:lnTo>
                  <a:pt x="8797012" y="0"/>
                </a:lnTo>
                <a:lnTo>
                  <a:pt x="8797012" y="2344762"/>
                </a:lnTo>
                <a:lnTo>
                  <a:pt x="0" y="2344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8739" y="4794957"/>
            <a:ext cx="8597671" cy="3237233"/>
          </a:xfrm>
          <a:custGeom>
            <a:avLst/>
            <a:gdLst/>
            <a:ahLst/>
            <a:cxnLst/>
            <a:rect r="r" b="b" t="t" l="l"/>
            <a:pathLst>
              <a:path h="3237233" w="8597671">
                <a:moveTo>
                  <a:pt x="0" y="0"/>
                </a:moveTo>
                <a:lnTo>
                  <a:pt x="8597671" y="0"/>
                </a:lnTo>
                <a:lnTo>
                  <a:pt x="8597671" y="3237232"/>
                </a:lnTo>
                <a:lnTo>
                  <a:pt x="0" y="3237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38689" y="8923980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6864" y="304800"/>
            <a:ext cx="771427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8402" y="1961687"/>
            <a:ext cx="6026544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Cara mendapatkan nilai matriks metode average adalah dengan menambahkan nilai tiap baris RGB dan dibagi 3.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Rumus Grayscale = (R + G + B)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                                      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5608" y="4370877"/>
            <a:ext cx="5592133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Contoh yang saya ambil pada baris pertama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172 + 189 +  217= 578/ 3= 192,666667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Jadi, hasil dari matriks yang saya gunakan pada Metode Average berada pada baris 1 kolom ke 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6334" y="1635183"/>
            <a:ext cx="4603975" cy="6718438"/>
          </a:xfrm>
          <a:custGeom>
            <a:avLst/>
            <a:gdLst/>
            <a:ahLst/>
            <a:cxnLst/>
            <a:rect r="r" b="b" t="t" l="l"/>
            <a:pathLst>
              <a:path h="6718438" w="4603975">
                <a:moveTo>
                  <a:pt x="0" y="0"/>
                </a:moveTo>
                <a:lnTo>
                  <a:pt x="4603975" y="0"/>
                </a:lnTo>
                <a:lnTo>
                  <a:pt x="4603975" y="6718438"/>
                </a:lnTo>
                <a:lnTo>
                  <a:pt x="0" y="671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7581" y="1620282"/>
            <a:ext cx="9138676" cy="2041285"/>
          </a:xfrm>
          <a:custGeom>
            <a:avLst/>
            <a:gdLst/>
            <a:ahLst/>
            <a:cxnLst/>
            <a:rect r="r" b="b" t="t" l="l"/>
            <a:pathLst>
              <a:path h="2041285" w="9138676">
                <a:moveTo>
                  <a:pt x="0" y="0"/>
                </a:moveTo>
                <a:lnTo>
                  <a:pt x="9138675" y="0"/>
                </a:lnTo>
                <a:lnTo>
                  <a:pt x="9138675" y="2041285"/>
                </a:lnTo>
                <a:lnTo>
                  <a:pt x="0" y="204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581" y="3852067"/>
            <a:ext cx="9138676" cy="2284669"/>
          </a:xfrm>
          <a:custGeom>
            <a:avLst/>
            <a:gdLst/>
            <a:ahLst/>
            <a:cxnLst/>
            <a:rect r="r" b="b" t="t" l="l"/>
            <a:pathLst>
              <a:path h="2284669" w="9138676">
                <a:moveTo>
                  <a:pt x="0" y="0"/>
                </a:moveTo>
                <a:lnTo>
                  <a:pt x="9138675" y="0"/>
                </a:lnTo>
                <a:lnTo>
                  <a:pt x="9138675" y="2284669"/>
                </a:lnTo>
                <a:lnTo>
                  <a:pt x="0" y="228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26273" y="91916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7677" y="133706"/>
            <a:ext cx="863744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1478" y="6538079"/>
            <a:ext cx="864308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Cara mendapatkan nilai matriks pada Metode Luminosity /Weighted Average gunakan rumus Grayscale Luminosity 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  <a:ea typeface="Canva Sans Bold"/>
              </a:rPr>
              <a:t>(0.2126 × R) + (0.7152 × G ) + (0.0722 × B)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7474" y="7680444"/>
            <a:ext cx="772862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</a:rPr>
              <a:t>Contoh: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 Bold"/>
                <a:ea typeface="Canva Sans Bold"/>
              </a:rPr>
              <a:t>(0.2126 × 172 ) + (0.7152 × 189 ) + (0.0722 × 217 ) = 187,4074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752" y="8609966"/>
            <a:ext cx="9116540" cy="61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Jadi, hasil dari matriks yang saya gunakan pada Metode Luminosity berada pada baris 1 kolom ke 1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410" y="1703703"/>
            <a:ext cx="8740169" cy="2170076"/>
          </a:xfrm>
          <a:custGeom>
            <a:avLst/>
            <a:gdLst/>
            <a:ahLst/>
            <a:cxnLst/>
            <a:rect r="r" b="b" t="t" l="l"/>
            <a:pathLst>
              <a:path h="2170076" w="8740169">
                <a:moveTo>
                  <a:pt x="0" y="0"/>
                </a:moveTo>
                <a:lnTo>
                  <a:pt x="8740168" y="0"/>
                </a:lnTo>
                <a:lnTo>
                  <a:pt x="8740168" y="2170076"/>
                </a:lnTo>
                <a:lnTo>
                  <a:pt x="0" y="217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410" y="4099852"/>
            <a:ext cx="8740169" cy="2392746"/>
          </a:xfrm>
          <a:custGeom>
            <a:avLst/>
            <a:gdLst/>
            <a:ahLst/>
            <a:cxnLst/>
            <a:rect r="r" b="b" t="t" l="l"/>
            <a:pathLst>
              <a:path h="2392746" w="8740169">
                <a:moveTo>
                  <a:pt x="0" y="0"/>
                </a:moveTo>
                <a:lnTo>
                  <a:pt x="8740168" y="0"/>
                </a:lnTo>
                <a:lnTo>
                  <a:pt x="8740168" y="2392745"/>
                </a:lnTo>
                <a:lnTo>
                  <a:pt x="0" y="2392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9915" y="1703703"/>
            <a:ext cx="3746780" cy="6408966"/>
          </a:xfrm>
          <a:custGeom>
            <a:avLst/>
            <a:gdLst/>
            <a:ahLst/>
            <a:cxnLst/>
            <a:rect r="r" b="b" t="t" l="l"/>
            <a:pathLst>
              <a:path h="6408966" w="3746780">
                <a:moveTo>
                  <a:pt x="0" y="0"/>
                </a:moveTo>
                <a:lnTo>
                  <a:pt x="3746780" y="0"/>
                </a:lnTo>
                <a:lnTo>
                  <a:pt x="3746780" y="6408966"/>
                </a:lnTo>
                <a:lnTo>
                  <a:pt x="0" y="640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4087" y="4309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010" y="6725395"/>
            <a:ext cx="10220967" cy="146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  <a:ea typeface="Glacial Indifference"/>
              </a:rPr>
              <a:t>Cara mendapatkan nilai matriks pada Metode Luminosity/Weighted Average gunakan rumus Grayscale Weighted Average = (0.299 × R) + (0.587 × G ) + (0.114 × B)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010" y="8357418"/>
            <a:ext cx="6607005" cy="146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</a:rPr>
              <a:t>Contoh:</a:t>
            </a:r>
          </a:p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  <a:ea typeface="Glacial Indifference"/>
              </a:rPr>
              <a:t>(0.299 ×172 ) + (0.587 × 189) + (0.114 ×217)</a:t>
            </a:r>
          </a:p>
          <a:p>
            <a:pPr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Glacial Indifference"/>
              </a:rPr>
              <a:t>= 187,109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95631" y="8016035"/>
            <a:ext cx="3905319" cy="4114800"/>
          </a:xfrm>
          <a:custGeom>
            <a:avLst/>
            <a:gdLst/>
            <a:ahLst/>
            <a:cxnLst/>
            <a:rect r="r" b="b" t="t" l="l"/>
            <a:pathLst>
              <a:path h="4114800" w="3905319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182607" y="758341"/>
            <a:ext cx="3675104" cy="3675104"/>
          </a:xfrm>
          <a:custGeom>
            <a:avLst/>
            <a:gdLst/>
            <a:ahLst/>
            <a:cxnLst/>
            <a:rect r="r" b="b" t="t" l="l"/>
            <a:pathLst>
              <a:path h="3675104" w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4758" y="6805162"/>
            <a:ext cx="1210872" cy="1210872"/>
          </a:xfrm>
          <a:custGeom>
            <a:avLst/>
            <a:gdLst/>
            <a:ahLst/>
            <a:cxnLst/>
            <a:rect r="r" b="b" t="t" l="l"/>
            <a:pathLst>
              <a:path h="1210872" w="1210872">
                <a:moveTo>
                  <a:pt x="0" y="0"/>
                </a:moveTo>
                <a:lnTo>
                  <a:pt x="1210873" y="0"/>
                </a:lnTo>
                <a:lnTo>
                  <a:pt x="1210873" y="1210873"/>
                </a:lnTo>
                <a:lnTo>
                  <a:pt x="0" y="121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39348" y="1773957"/>
            <a:ext cx="5054314" cy="6739085"/>
          </a:xfrm>
          <a:custGeom>
            <a:avLst/>
            <a:gdLst/>
            <a:ahLst/>
            <a:cxnLst/>
            <a:rect r="r" b="b" t="t" l="l"/>
            <a:pathLst>
              <a:path h="6739085" w="5054314">
                <a:moveTo>
                  <a:pt x="0" y="0"/>
                </a:moveTo>
                <a:lnTo>
                  <a:pt x="5054314" y="0"/>
                </a:lnTo>
                <a:lnTo>
                  <a:pt x="5054314" y="6739086"/>
                </a:lnTo>
                <a:lnTo>
                  <a:pt x="0" y="6739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6843" y="1773957"/>
            <a:ext cx="5054314" cy="6739085"/>
          </a:xfrm>
          <a:custGeom>
            <a:avLst/>
            <a:gdLst/>
            <a:ahLst/>
            <a:cxnLst/>
            <a:rect r="r" b="b" t="t" l="l"/>
            <a:pathLst>
              <a:path h="6739085" w="5054314">
                <a:moveTo>
                  <a:pt x="0" y="0"/>
                </a:moveTo>
                <a:lnTo>
                  <a:pt x="5054314" y="0"/>
                </a:lnTo>
                <a:lnTo>
                  <a:pt x="5054314" y="6739086"/>
                </a:lnTo>
                <a:lnTo>
                  <a:pt x="0" y="6739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5007" y="1773957"/>
            <a:ext cx="4307757" cy="6739948"/>
          </a:xfrm>
          <a:custGeom>
            <a:avLst/>
            <a:gdLst/>
            <a:ahLst/>
            <a:cxnLst/>
            <a:rect r="r" b="b" t="t" l="l"/>
            <a:pathLst>
              <a:path h="6739948" w="4307757">
                <a:moveTo>
                  <a:pt x="0" y="0"/>
                </a:moveTo>
                <a:lnTo>
                  <a:pt x="4307757" y="0"/>
                </a:lnTo>
                <a:lnTo>
                  <a:pt x="4307757" y="6739948"/>
                </a:lnTo>
                <a:lnTo>
                  <a:pt x="0" y="6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015" r="0" b="-2101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46561" y="781413"/>
            <a:ext cx="16398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indah.jpg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94663" y="781413"/>
            <a:ext cx="12986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Mel.jpg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3295" y="740728"/>
            <a:ext cx="13646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nisa.jpg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341" y="1679079"/>
            <a:ext cx="14717318" cy="6928841"/>
            <a:chOff x="0" y="0"/>
            <a:chExt cx="3876166" cy="1824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166" cy="1824880"/>
            </a:xfrm>
            <a:custGeom>
              <a:avLst/>
              <a:gdLst/>
              <a:ahLst/>
              <a:cxnLst/>
              <a:rect r="r" b="b" t="t" l="l"/>
              <a:pathLst>
                <a:path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1903" y="-1566138"/>
            <a:ext cx="4761674" cy="4761674"/>
          </a:xfrm>
          <a:custGeom>
            <a:avLst/>
            <a:gdLst/>
            <a:ahLst/>
            <a:cxnLst/>
            <a:rect r="r" b="b" t="t" l="l"/>
            <a:pathLst>
              <a:path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2740" y="2842069"/>
            <a:ext cx="1413018" cy="1236391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13694"/>
            <a:ext cx="1528376" cy="1528376"/>
          </a:xfrm>
          <a:custGeom>
            <a:avLst/>
            <a:gdLst/>
            <a:ahLst/>
            <a:cxnLst/>
            <a:rect r="r" b="b" t="t" l="l"/>
            <a:pathLst>
              <a:path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221" y="7272116"/>
            <a:ext cx="4777529" cy="4771073"/>
          </a:xfrm>
          <a:custGeom>
            <a:avLst/>
            <a:gdLst/>
            <a:ahLst/>
            <a:cxnLst/>
            <a:rect r="r" b="b" t="t" l="l"/>
            <a:pathLst>
              <a:path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05609" y="4288845"/>
            <a:ext cx="9076782" cy="161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8"/>
              </a:lnSpc>
            </a:pPr>
            <a:r>
              <a:rPr lang="en-US" sz="4613">
                <a:solidFill>
                  <a:srgbClr val="FFFFFF"/>
                </a:solidFill>
                <a:latin typeface="Glacial Indifference Bold"/>
              </a:rPr>
              <a:t>Metode yang kelompok kami pilih yaitu Metode Average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17571" y="7272116"/>
            <a:ext cx="1084179" cy="1084179"/>
          </a:xfrm>
          <a:custGeom>
            <a:avLst/>
            <a:gdLst/>
            <a:ahLst/>
            <a:cxnLst/>
            <a:rect r="r" b="b" t="t" l="l"/>
            <a:pathLst>
              <a:path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08717" y="1720666"/>
            <a:ext cx="124340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Glacial Indifference Bold"/>
              </a:rPr>
              <a:t>KESIMPULAN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D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341" y="1679079"/>
            <a:ext cx="14717318" cy="6928841"/>
            <a:chOff x="0" y="0"/>
            <a:chExt cx="3876166" cy="1824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166" cy="1824880"/>
            </a:xfrm>
            <a:custGeom>
              <a:avLst/>
              <a:gdLst/>
              <a:ahLst/>
              <a:cxnLst/>
              <a:rect r="r" b="b" t="t" l="l"/>
              <a:pathLst>
                <a:path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1903" y="-1566138"/>
            <a:ext cx="4761674" cy="4761674"/>
          </a:xfrm>
          <a:custGeom>
            <a:avLst/>
            <a:gdLst/>
            <a:ahLst/>
            <a:cxnLst/>
            <a:rect r="r" b="b" t="t" l="l"/>
            <a:pathLst>
              <a:path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2740" y="2842069"/>
            <a:ext cx="1413018" cy="1236391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313694"/>
            <a:ext cx="1528376" cy="1528376"/>
          </a:xfrm>
          <a:custGeom>
            <a:avLst/>
            <a:gdLst/>
            <a:ahLst/>
            <a:cxnLst/>
            <a:rect r="r" b="b" t="t" l="l"/>
            <a:pathLst>
              <a:path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221" y="7272116"/>
            <a:ext cx="4777529" cy="4771073"/>
          </a:xfrm>
          <a:custGeom>
            <a:avLst/>
            <a:gdLst/>
            <a:ahLst/>
            <a:cxnLst/>
            <a:rect r="r" b="b" t="t" l="l"/>
            <a:pathLst>
              <a:path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86547" y="3908425"/>
            <a:ext cx="1351490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FFFFF"/>
                </a:solidFill>
                <a:latin typeface="Glacial Indifference Bold"/>
              </a:rPr>
              <a:t>Terima Kasih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17571" y="7272116"/>
            <a:ext cx="1084179" cy="1084179"/>
          </a:xfrm>
          <a:custGeom>
            <a:avLst/>
            <a:gdLst/>
            <a:ahLst/>
            <a:cxnLst/>
            <a:rect r="r" b="b" t="t" l="l"/>
            <a:pathLst>
              <a:path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2049" y="6833950"/>
            <a:ext cx="5973602" cy="5973602"/>
          </a:xfrm>
          <a:custGeom>
            <a:avLst/>
            <a:gdLst/>
            <a:ahLst/>
            <a:cxnLst/>
            <a:rect r="r" b="b" t="t" l="l"/>
            <a:pathLst>
              <a:path h="5973602" w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38092" y="6650005"/>
            <a:ext cx="1210872" cy="1210872"/>
          </a:xfrm>
          <a:custGeom>
            <a:avLst/>
            <a:gdLst/>
            <a:ahLst/>
            <a:cxnLst/>
            <a:rect r="r" b="b" t="t" l="l"/>
            <a:pathLst>
              <a:path h="1210872" w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893853" y="567841"/>
            <a:ext cx="1082627" cy="1082627"/>
          </a:xfrm>
          <a:custGeom>
            <a:avLst/>
            <a:gdLst/>
            <a:ahLst/>
            <a:cxnLst/>
            <a:rect r="r" b="b" t="t" l="l"/>
            <a:pathLst>
              <a:path h="1082627" w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20520" y="1028700"/>
            <a:ext cx="5262086" cy="6431439"/>
          </a:xfrm>
          <a:custGeom>
            <a:avLst/>
            <a:gdLst/>
            <a:ahLst/>
            <a:cxnLst/>
            <a:rect r="r" b="b" t="t" l="l"/>
            <a:pathLst>
              <a:path h="6431439" w="5262086">
                <a:moveTo>
                  <a:pt x="0" y="0"/>
                </a:moveTo>
                <a:lnTo>
                  <a:pt x="5262087" y="0"/>
                </a:lnTo>
                <a:lnTo>
                  <a:pt x="5262087" y="6431439"/>
                </a:lnTo>
                <a:lnTo>
                  <a:pt x="0" y="6431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109154"/>
            <a:ext cx="9505722" cy="6350985"/>
          </a:xfrm>
          <a:custGeom>
            <a:avLst/>
            <a:gdLst/>
            <a:ahLst/>
            <a:cxnLst/>
            <a:rect r="r" b="b" t="t" l="l"/>
            <a:pathLst>
              <a:path h="6350985" w="9505722">
                <a:moveTo>
                  <a:pt x="0" y="0"/>
                </a:moveTo>
                <a:lnTo>
                  <a:pt x="9505722" y="0"/>
                </a:lnTo>
                <a:lnTo>
                  <a:pt x="9505722" y="6350985"/>
                </a:lnTo>
                <a:lnTo>
                  <a:pt x="0" y="6350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9915" y="8877554"/>
            <a:ext cx="6858085" cy="1409446"/>
            <a:chOff x="0" y="0"/>
            <a:chExt cx="1806245" cy="371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45" cy="371212"/>
            </a:xfrm>
            <a:custGeom>
              <a:avLst/>
              <a:gdLst/>
              <a:ahLst/>
              <a:cxnLst/>
              <a:rect r="r" b="b" t="t" l="l"/>
              <a:pathLst>
                <a:path h="371212" w="1806245">
                  <a:moveTo>
                    <a:pt x="0" y="0"/>
                  </a:moveTo>
                  <a:lnTo>
                    <a:pt x="1806245" y="0"/>
                  </a:lnTo>
                  <a:lnTo>
                    <a:pt x="1806245" y="371212"/>
                  </a:lnTo>
                  <a:lnTo>
                    <a:pt x="0" y="371212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6245" cy="409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BFDD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32097" y="8513811"/>
            <a:ext cx="908854" cy="908854"/>
          </a:xfrm>
          <a:custGeom>
            <a:avLst/>
            <a:gdLst/>
            <a:ahLst/>
            <a:cxnLst/>
            <a:rect r="r" b="b" t="t" l="l"/>
            <a:pathLst>
              <a:path h="908854" w="908854">
                <a:moveTo>
                  <a:pt x="0" y="0"/>
                </a:moveTo>
                <a:lnTo>
                  <a:pt x="908854" y="0"/>
                </a:lnTo>
                <a:lnTo>
                  <a:pt x="908854" y="908855"/>
                </a:lnTo>
                <a:lnTo>
                  <a:pt x="0" y="90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89422" y="598254"/>
            <a:ext cx="3659497" cy="3659497"/>
          </a:xfrm>
          <a:custGeom>
            <a:avLst/>
            <a:gdLst/>
            <a:ahLst/>
            <a:cxnLst/>
            <a:rect r="r" b="b" t="t" l="l"/>
            <a:pathLst>
              <a:path h="3659497" w="3659497">
                <a:moveTo>
                  <a:pt x="0" y="0"/>
                </a:moveTo>
                <a:lnTo>
                  <a:pt x="3659496" y="0"/>
                </a:lnTo>
                <a:lnTo>
                  <a:pt x="3659496" y="3659497"/>
                </a:lnTo>
                <a:lnTo>
                  <a:pt x="0" y="365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951" y="9422666"/>
            <a:ext cx="2906260" cy="1659483"/>
          </a:xfrm>
          <a:custGeom>
            <a:avLst/>
            <a:gdLst/>
            <a:ahLst/>
            <a:cxnLst/>
            <a:rect r="r" b="b" t="t" l="l"/>
            <a:pathLst>
              <a:path h="1659483" w="2906260">
                <a:moveTo>
                  <a:pt x="0" y="0"/>
                </a:moveTo>
                <a:lnTo>
                  <a:pt x="2906260" y="0"/>
                </a:lnTo>
                <a:lnTo>
                  <a:pt x="2906260" y="1659482"/>
                </a:lnTo>
                <a:lnTo>
                  <a:pt x="0" y="165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8459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1104"/>
            <a:ext cx="3299349" cy="89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(1600, 1200, 3)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[[[162 119  85]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[162 119  85]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[161 118  84]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[127 138 158]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[129 137 156]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[128 136 155]]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[[160 117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[160 117  83]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[127 140 159]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[128 139 159]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[127 138 156]]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63478" y="581025"/>
            <a:ext cx="2364184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[156 116  81]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[126 141 160]]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[[116 114 138]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[110 108 130]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[104 102 124]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[130 131 126]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[148 151 144]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[163 166 159]]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02274" y="581025"/>
            <a:ext cx="2536428" cy="79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[[118 115 142]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[116 114 138]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[112 110 134]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[126 128 123]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[144 146 141]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[158 160 155]]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[[118 115 142]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[120 117 144]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[118 115 142]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...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[124 126 121]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[141 143 138]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  [155 157 152]]]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7571" y="4191076"/>
            <a:ext cx="475269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MATRIKS DARI GAMBAR INDAH.JPG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A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BFDD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15549" y="677272"/>
            <a:ext cx="1452071" cy="1457537"/>
          </a:xfrm>
          <a:custGeom>
            <a:avLst/>
            <a:gdLst/>
            <a:ahLst/>
            <a:cxnLst/>
            <a:rect r="r" b="b" t="t" l="l"/>
            <a:pathLst>
              <a:path h="1457537" w="1452071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5294" y="2275495"/>
            <a:ext cx="713130" cy="713130"/>
          </a:xfrm>
          <a:custGeom>
            <a:avLst/>
            <a:gdLst/>
            <a:ahLst/>
            <a:cxnLst/>
            <a:rect r="r" b="b" t="t" l="l"/>
            <a:pathLst>
              <a:path h="713130" w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46230" y="7037626"/>
            <a:ext cx="3984149" cy="3984149"/>
          </a:xfrm>
          <a:custGeom>
            <a:avLst/>
            <a:gdLst/>
            <a:ahLst/>
            <a:cxnLst/>
            <a:rect r="r" b="b" t="t" l="l"/>
            <a:pathLst>
              <a:path h="3984149" w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86928" y="7590541"/>
            <a:ext cx="1909190" cy="1546444"/>
          </a:xfrm>
          <a:custGeom>
            <a:avLst/>
            <a:gdLst/>
            <a:ahLst/>
            <a:cxnLst/>
            <a:rect r="r" b="b" t="t" l="l"/>
            <a:pathLst>
              <a:path h="1546444" w="1909190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54013" y="1772027"/>
            <a:ext cx="12513607" cy="1720066"/>
          </a:xfrm>
          <a:custGeom>
            <a:avLst/>
            <a:gdLst/>
            <a:ahLst/>
            <a:cxnLst/>
            <a:rect r="r" b="b" t="t" l="l"/>
            <a:pathLst>
              <a:path h="1720066" w="12513607">
                <a:moveTo>
                  <a:pt x="0" y="0"/>
                </a:moveTo>
                <a:lnTo>
                  <a:pt x="12513608" y="0"/>
                </a:lnTo>
                <a:lnTo>
                  <a:pt x="12513608" y="1720066"/>
                </a:lnTo>
                <a:lnTo>
                  <a:pt x="0" y="1720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764" r="0" b="-376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54013" y="4003675"/>
            <a:ext cx="4185424" cy="5481918"/>
          </a:xfrm>
          <a:custGeom>
            <a:avLst/>
            <a:gdLst/>
            <a:ahLst/>
            <a:cxnLst/>
            <a:rect r="r" b="b" t="t" l="l"/>
            <a:pathLst>
              <a:path h="5481918" w="4185424">
                <a:moveTo>
                  <a:pt x="0" y="0"/>
                </a:moveTo>
                <a:lnTo>
                  <a:pt x="4185424" y="0"/>
                </a:lnTo>
                <a:lnTo>
                  <a:pt x="4185424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58680" y="212241"/>
            <a:ext cx="87966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Glacial Indifference Bold"/>
              </a:rPr>
              <a:t>Metode Lightness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6318" y="4843695"/>
            <a:ext cx="8359886" cy="262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cara mendapatkan matriks metode lightness adalah dengan menambahkan nilai max dan nilai min dari nilai RGB dibagi 2.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Grayscale = (max(R, G , B)) + (min(R, G , B)) ∗ 0.5</a:t>
            </a:r>
          </a:p>
          <a:p>
            <a:pPr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Glacial Indifference"/>
              </a:rPr>
              <a:t>                 = 162 + 85 = 247/2 = 123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1707" y="1733927"/>
            <a:ext cx="1692870" cy="799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[[[123 123 123]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[122 122 122]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[142 142 142]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[142 142 142]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[141 141 141]]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[121 121 121]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[141 141 141]]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[118 118 118]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[144 144 144]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[144 144 144]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[143 143 143]]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0352" y="1829435"/>
            <a:ext cx="1817886" cy="765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1899">
                <a:solidFill>
                  <a:srgbClr val="FFFFFF"/>
                </a:solidFill>
                <a:latin typeface="Canva Sans"/>
              </a:rPr>
              <a:t>[[126 126 126]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[119 119 119]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[113 113 113]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[147 147 147]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[162 162 162]]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[126 126 126]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[122 122 122]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[125 125 125]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[143 143 143]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[157 157 157]]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[[128 128 128]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[130 130 130]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[128 128 128]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...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[123 123 123]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[140 140 140]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[154 154 154]]]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6659" y="7028511"/>
            <a:ext cx="4921456" cy="3986379"/>
          </a:xfrm>
          <a:custGeom>
            <a:avLst/>
            <a:gdLst/>
            <a:ahLst/>
            <a:cxnLst/>
            <a:rect r="r" b="b" t="t" l="l"/>
            <a:pathLst>
              <a:path h="3986379" w="4921456">
                <a:moveTo>
                  <a:pt x="0" y="0"/>
                </a:moveTo>
                <a:lnTo>
                  <a:pt x="4921455" y="0"/>
                </a:lnTo>
                <a:lnTo>
                  <a:pt x="4921455" y="3986379"/>
                </a:lnTo>
                <a:lnTo>
                  <a:pt x="0" y="398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4232" y="-2136727"/>
            <a:ext cx="5790136" cy="5790136"/>
          </a:xfrm>
          <a:custGeom>
            <a:avLst/>
            <a:gdLst/>
            <a:ahLst/>
            <a:cxnLst/>
            <a:rect r="r" b="b" t="t" l="l"/>
            <a:pathLst>
              <a:path h="5790136" w="5790136">
                <a:moveTo>
                  <a:pt x="0" y="0"/>
                </a:moveTo>
                <a:lnTo>
                  <a:pt x="5790136" y="0"/>
                </a:lnTo>
                <a:lnTo>
                  <a:pt x="5790136" y="5790136"/>
                </a:lnTo>
                <a:lnTo>
                  <a:pt x="0" y="579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74418" y="1309629"/>
            <a:ext cx="10945273" cy="3195007"/>
          </a:xfrm>
          <a:custGeom>
            <a:avLst/>
            <a:gdLst/>
            <a:ahLst/>
            <a:cxnLst/>
            <a:rect r="r" b="b" t="t" l="l"/>
            <a:pathLst>
              <a:path h="3195007" w="10945273">
                <a:moveTo>
                  <a:pt x="0" y="0"/>
                </a:moveTo>
                <a:lnTo>
                  <a:pt x="10945272" y="0"/>
                </a:lnTo>
                <a:lnTo>
                  <a:pt x="10945272" y="3195007"/>
                </a:lnTo>
                <a:lnTo>
                  <a:pt x="0" y="3195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30412" y="4890969"/>
            <a:ext cx="2916642" cy="3820113"/>
          </a:xfrm>
          <a:custGeom>
            <a:avLst/>
            <a:gdLst/>
            <a:ahLst/>
            <a:cxnLst/>
            <a:rect r="r" b="b" t="t" l="l"/>
            <a:pathLst>
              <a:path h="3820113" w="2916642">
                <a:moveTo>
                  <a:pt x="0" y="0"/>
                </a:moveTo>
                <a:lnTo>
                  <a:pt x="2916642" y="0"/>
                </a:lnTo>
                <a:lnTo>
                  <a:pt x="2916642" y="3820114"/>
                </a:lnTo>
                <a:lnTo>
                  <a:pt x="0" y="3820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69601" y="4920624"/>
            <a:ext cx="8673319" cy="3540942"/>
          </a:xfrm>
          <a:custGeom>
            <a:avLst/>
            <a:gdLst/>
            <a:ahLst/>
            <a:cxnLst/>
            <a:rect r="r" b="b" t="t" l="l"/>
            <a:pathLst>
              <a:path h="3540942" w="8673319">
                <a:moveTo>
                  <a:pt x="0" y="0"/>
                </a:moveTo>
                <a:lnTo>
                  <a:pt x="8673319" y="0"/>
                </a:lnTo>
                <a:lnTo>
                  <a:pt x="8673319" y="3540942"/>
                </a:lnTo>
                <a:lnTo>
                  <a:pt x="0" y="3540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81739" y="8568"/>
            <a:ext cx="932452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Glacial Indifference Bold"/>
              </a:rPr>
              <a:t>Metode Average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718" y="4628461"/>
            <a:ext cx="5656593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cara mendapatkan nilai matriks metode average adalah dengan menambahkan nilai tiap baris RGB dan dibagi 3.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200">
                <a:solidFill>
                  <a:srgbClr val="000000"/>
                </a:solidFill>
                <a:latin typeface="Glacial Indifference"/>
              </a:rPr>
              <a:t>Rumus Grayscale = </a:t>
            </a:r>
            <a:r>
              <a:rPr lang="en-US" sz="3200" u="sng">
                <a:solidFill>
                  <a:srgbClr val="000000"/>
                </a:solidFill>
                <a:latin typeface="Glacial Indifference"/>
              </a:rPr>
              <a:t>(R + G + B)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                                     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               = 162 + 119 + 85 / 3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                = 122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622394" y="3417973"/>
            <a:ext cx="680475" cy="841037"/>
          </a:xfrm>
          <a:custGeom>
            <a:avLst/>
            <a:gdLst/>
            <a:ahLst/>
            <a:cxnLst/>
            <a:rect r="r" b="b" t="t" l="l"/>
            <a:pathLst>
              <a:path h="841037" w="680475">
                <a:moveTo>
                  <a:pt x="0" y="0"/>
                </a:moveTo>
                <a:lnTo>
                  <a:pt x="680476" y="0"/>
                </a:lnTo>
                <a:lnTo>
                  <a:pt x="680476" y="841037"/>
                </a:lnTo>
                <a:lnTo>
                  <a:pt x="0" y="84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69273" y="-2098748"/>
            <a:ext cx="3705427" cy="3905589"/>
          </a:xfrm>
          <a:custGeom>
            <a:avLst/>
            <a:gdLst/>
            <a:ahLst/>
            <a:cxnLst/>
            <a:rect r="r" b="b" t="t" l="l"/>
            <a:pathLst>
              <a:path h="3905589" w="3705427">
                <a:moveTo>
                  <a:pt x="0" y="0"/>
                </a:moveTo>
                <a:lnTo>
                  <a:pt x="3705427" y="0"/>
                </a:lnTo>
                <a:lnTo>
                  <a:pt x="3705427" y="3905589"/>
                </a:lnTo>
                <a:lnTo>
                  <a:pt x="0" y="3905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02870" y="1279101"/>
            <a:ext cx="1073337" cy="1073337"/>
          </a:xfrm>
          <a:custGeom>
            <a:avLst/>
            <a:gdLst/>
            <a:ahLst/>
            <a:cxnLst/>
            <a:rect r="r" b="b" t="t" l="l"/>
            <a:pathLst>
              <a:path h="1073337" w="1073337">
                <a:moveTo>
                  <a:pt x="0" y="0"/>
                </a:moveTo>
                <a:lnTo>
                  <a:pt x="1073336" y="0"/>
                </a:lnTo>
                <a:lnTo>
                  <a:pt x="1073336" y="1073337"/>
                </a:lnTo>
                <a:lnTo>
                  <a:pt x="0" y="1073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7931" y="2273854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0067" y="8446709"/>
            <a:ext cx="659197" cy="659197"/>
          </a:xfrm>
          <a:custGeom>
            <a:avLst/>
            <a:gdLst/>
            <a:ahLst/>
            <a:cxnLst/>
            <a:rect r="r" b="b" t="t" l="l"/>
            <a:pathLst>
              <a:path h="659197" w="659197">
                <a:moveTo>
                  <a:pt x="0" y="0"/>
                </a:moveTo>
                <a:lnTo>
                  <a:pt x="659196" y="0"/>
                </a:lnTo>
                <a:lnTo>
                  <a:pt x="659196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0990" y="9157302"/>
            <a:ext cx="659197" cy="659197"/>
          </a:xfrm>
          <a:custGeom>
            <a:avLst/>
            <a:gdLst/>
            <a:ahLst/>
            <a:cxnLst/>
            <a:rect r="r" b="b" t="t" l="l"/>
            <a:pathLst>
              <a:path h="659197" w="659197">
                <a:moveTo>
                  <a:pt x="0" y="0"/>
                </a:moveTo>
                <a:lnTo>
                  <a:pt x="659197" y="0"/>
                </a:lnTo>
                <a:lnTo>
                  <a:pt x="659197" y="659196"/>
                </a:lnTo>
                <a:lnTo>
                  <a:pt x="0" y="659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88506" y="1621509"/>
            <a:ext cx="9510988" cy="2637501"/>
          </a:xfrm>
          <a:custGeom>
            <a:avLst/>
            <a:gdLst/>
            <a:ahLst/>
            <a:cxnLst/>
            <a:rect r="r" b="b" t="t" l="l"/>
            <a:pathLst>
              <a:path h="2637501" w="9510988">
                <a:moveTo>
                  <a:pt x="0" y="0"/>
                </a:moveTo>
                <a:lnTo>
                  <a:pt x="9510988" y="0"/>
                </a:lnTo>
                <a:lnTo>
                  <a:pt x="9510988" y="2637501"/>
                </a:lnTo>
                <a:lnTo>
                  <a:pt x="0" y="26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00630" y="4468560"/>
            <a:ext cx="3238908" cy="4242206"/>
          </a:xfrm>
          <a:custGeom>
            <a:avLst/>
            <a:gdLst/>
            <a:ahLst/>
            <a:cxnLst/>
            <a:rect r="r" b="b" t="t" l="l"/>
            <a:pathLst>
              <a:path h="4242206" w="3238908">
                <a:moveTo>
                  <a:pt x="0" y="0"/>
                </a:moveTo>
                <a:lnTo>
                  <a:pt x="3238908" y="0"/>
                </a:lnTo>
                <a:lnTo>
                  <a:pt x="3238908" y="4242205"/>
                </a:lnTo>
                <a:lnTo>
                  <a:pt x="0" y="4242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9665" y="5262529"/>
            <a:ext cx="11107608" cy="2927005"/>
          </a:xfrm>
          <a:custGeom>
            <a:avLst/>
            <a:gdLst/>
            <a:ahLst/>
            <a:cxnLst/>
            <a:rect r="r" b="b" t="t" l="l"/>
            <a:pathLst>
              <a:path h="2927005" w="11107608">
                <a:moveTo>
                  <a:pt x="0" y="0"/>
                </a:moveTo>
                <a:lnTo>
                  <a:pt x="11107608" y="0"/>
                </a:lnTo>
                <a:lnTo>
                  <a:pt x="11107608" y="2927005"/>
                </a:lnTo>
                <a:lnTo>
                  <a:pt x="0" y="29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75378" y="89740"/>
            <a:ext cx="1013724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Glacial Indifference Bold"/>
              </a:rPr>
              <a:t>Metode Luminosity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032" y="8227689"/>
            <a:ext cx="3304243" cy="3304243"/>
          </a:xfrm>
          <a:custGeom>
            <a:avLst/>
            <a:gdLst/>
            <a:ahLst/>
            <a:cxnLst/>
            <a:rect r="r" b="b" t="t" l="l"/>
            <a:pathLst>
              <a:path h="3304243" w="3304243">
                <a:moveTo>
                  <a:pt x="0" y="0"/>
                </a:moveTo>
                <a:lnTo>
                  <a:pt x="3304244" y="0"/>
                </a:lnTo>
                <a:lnTo>
                  <a:pt x="3304244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121" y="6106625"/>
            <a:ext cx="3380275" cy="3380275"/>
          </a:xfrm>
          <a:custGeom>
            <a:avLst/>
            <a:gdLst/>
            <a:ahLst/>
            <a:cxnLst/>
            <a:rect r="r" b="b" t="t" l="l"/>
            <a:pathLst>
              <a:path h="3380275" w="3380275">
                <a:moveTo>
                  <a:pt x="0" y="0"/>
                </a:moveTo>
                <a:lnTo>
                  <a:pt x="3380276" y="0"/>
                </a:lnTo>
                <a:lnTo>
                  <a:pt x="3380276" y="3380275"/>
                </a:lnTo>
                <a:lnTo>
                  <a:pt x="0" y="338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4380637" y="-611753"/>
            <a:ext cx="4271475" cy="3459895"/>
          </a:xfrm>
          <a:custGeom>
            <a:avLst/>
            <a:gdLst/>
            <a:ahLst/>
            <a:cxnLst/>
            <a:rect r="r" b="b" t="t" l="l"/>
            <a:pathLst>
              <a:path h="3459895" w="427147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368649" y="2629502"/>
            <a:ext cx="1150521" cy="1006706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746056" y="1203066"/>
            <a:ext cx="11253786" cy="2852870"/>
          </a:xfrm>
          <a:custGeom>
            <a:avLst/>
            <a:gdLst/>
            <a:ahLst/>
            <a:cxnLst/>
            <a:rect r="r" b="b" t="t" l="l"/>
            <a:pathLst>
              <a:path h="2852870" w="11253786">
                <a:moveTo>
                  <a:pt x="0" y="0"/>
                </a:moveTo>
                <a:lnTo>
                  <a:pt x="11253786" y="0"/>
                </a:lnTo>
                <a:lnTo>
                  <a:pt x="11253786" y="2852871"/>
                </a:lnTo>
                <a:lnTo>
                  <a:pt x="0" y="2852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74269" y="4388454"/>
            <a:ext cx="3543574" cy="4641247"/>
          </a:xfrm>
          <a:custGeom>
            <a:avLst/>
            <a:gdLst/>
            <a:ahLst/>
            <a:cxnLst/>
            <a:rect r="r" b="b" t="t" l="l"/>
            <a:pathLst>
              <a:path h="4641247" w="3543574">
                <a:moveTo>
                  <a:pt x="0" y="0"/>
                </a:moveTo>
                <a:lnTo>
                  <a:pt x="3543574" y="0"/>
                </a:lnTo>
                <a:lnTo>
                  <a:pt x="3543574" y="4641246"/>
                </a:lnTo>
                <a:lnTo>
                  <a:pt x="0" y="4641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00912" y="5020752"/>
            <a:ext cx="10858005" cy="3206937"/>
          </a:xfrm>
          <a:custGeom>
            <a:avLst/>
            <a:gdLst/>
            <a:ahLst/>
            <a:cxnLst/>
            <a:rect r="r" b="b" t="t" l="l"/>
            <a:pathLst>
              <a:path h="3206937" w="10858005">
                <a:moveTo>
                  <a:pt x="0" y="0"/>
                </a:moveTo>
                <a:lnTo>
                  <a:pt x="10858005" y="0"/>
                </a:lnTo>
                <a:lnTo>
                  <a:pt x="10858005" y="3206937"/>
                </a:lnTo>
                <a:lnTo>
                  <a:pt x="0" y="3206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06235" y="2008"/>
            <a:ext cx="9533428" cy="97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0"/>
              </a:lnSpc>
            </a:pPr>
            <a:r>
              <a:rPr lang="en-US" sz="5685">
                <a:solidFill>
                  <a:srgbClr val="000000"/>
                </a:solidFill>
                <a:latin typeface="Glacial Indifference Bold"/>
              </a:rPr>
              <a:t>Metode Weighted Average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8736" y="7312653"/>
            <a:ext cx="4567570" cy="4567570"/>
          </a:xfrm>
          <a:custGeom>
            <a:avLst/>
            <a:gdLst/>
            <a:ahLst/>
            <a:cxnLst/>
            <a:rect r="r" b="b" t="t" l="l"/>
            <a:pathLst>
              <a:path h="4567570" w="4567570">
                <a:moveTo>
                  <a:pt x="0" y="0"/>
                </a:moveTo>
                <a:lnTo>
                  <a:pt x="4567569" y="0"/>
                </a:lnTo>
                <a:lnTo>
                  <a:pt x="4567569" y="4567570"/>
                </a:lnTo>
                <a:lnTo>
                  <a:pt x="0" y="456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73435"/>
            <a:ext cx="18288000" cy="213565"/>
            <a:chOff x="0" y="0"/>
            <a:chExt cx="4816593" cy="56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620519">
            <a:off x="15344460" y="-725042"/>
            <a:ext cx="2439080" cy="4207555"/>
          </a:xfrm>
          <a:custGeom>
            <a:avLst/>
            <a:gdLst/>
            <a:ahLst/>
            <a:cxnLst/>
            <a:rect r="r" b="b" t="t" l="l"/>
            <a:pathLst>
              <a:path h="4207555" w="2439080">
                <a:moveTo>
                  <a:pt x="0" y="0"/>
                </a:moveTo>
                <a:lnTo>
                  <a:pt x="2439080" y="0"/>
                </a:lnTo>
                <a:lnTo>
                  <a:pt x="2439080" y="4207555"/>
                </a:lnTo>
                <a:lnTo>
                  <a:pt x="0" y="420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213565"/>
            <a:chOff x="0" y="0"/>
            <a:chExt cx="4816593" cy="56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6248"/>
            </a:xfrm>
            <a:custGeom>
              <a:avLst/>
              <a:gdLst/>
              <a:ahLst/>
              <a:cxnLst/>
              <a:rect r="r" b="b" t="t" l="l"/>
              <a:pathLst>
                <a:path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cap="flat" w="95250">
            <a:solidFill>
              <a:srgbClr val="5DA29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253886" y="8877554"/>
            <a:ext cx="962217" cy="962217"/>
          </a:xfrm>
          <a:custGeom>
            <a:avLst/>
            <a:gdLst/>
            <a:ahLst/>
            <a:cxnLst/>
            <a:rect r="r" b="b" t="t" l="l"/>
            <a:pathLst>
              <a:path h="962217" w="962217">
                <a:moveTo>
                  <a:pt x="0" y="0"/>
                </a:moveTo>
                <a:lnTo>
                  <a:pt x="962217" y="0"/>
                </a:lnTo>
                <a:lnTo>
                  <a:pt x="962217" y="962217"/>
                </a:lnTo>
                <a:lnTo>
                  <a:pt x="0" y="96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49357" y="8573149"/>
            <a:ext cx="456551" cy="456551"/>
          </a:xfrm>
          <a:custGeom>
            <a:avLst/>
            <a:gdLst/>
            <a:ahLst/>
            <a:cxnLst/>
            <a:rect r="r" b="b" t="t" l="l"/>
            <a:pathLst>
              <a:path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29915" y="8963025"/>
            <a:ext cx="47526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Glacial Indifference Bold"/>
              </a:rPr>
              <a:t>KELOMPOK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6980" y="3993855"/>
            <a:ext cx="1285404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Untuk menghitung Metode Luminosity/Weighted Average gunakan rumus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Grayscale Luminosity = (0.2126 × R) + (0.7152 × G ) + (0.0722 × B)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= (0.2126 × 162) + (0.7152 × 119 ) + (0.0722 × 85) = 125. 687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Grayscale Weighted Average = (0.299 × R) + (0.587 × G ) + (0.114 × B)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</a:rPr>
              <a:t>= (0.299 × 162) + (0.587 × 119 ) + (0.114 × 85) = 127.981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7680" y="667378"/>
            <a:ext cx="1117264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Glacial Indifference Bold"/>
              </a:rPr>
              <a:t>Metode Luminosity/Metode Weighted Average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DAF22_K3qiA</dc:identifier>
  <dcterms:modified xsi:type="dcterms:W3CDTF">2011-08-01T06:04:30Z</dcterms:modified>
  <cp:revision>1</cp:revision>
  <dc:title>PPT_ALIN_KELOMPOK5</dc:title>
</cp:coreProperties>
</file>